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7.jpg" ContentType="image/jpeg"/>
  <Override PartName="/ppt/media/image2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2"/>
  </p:notesMasterIdLst>
  <p:sldIdLst>
    <p:sldId id="256" r:id="rId2"/>
    <p:sldId id="260" r:id="rId3"/>
    <p:sldId id="258" r:id="rId4"/>
    <p:sldId id="263" r:id="rId5"/>
    <p:sldId id="262"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7E789-9D6C-47AB-AB47-7082683EDE51}"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B0E0E-6792-40AB-BF0C-9BD661B27AB1}" type="slidenum">
              <a:rPr lang="en-US" smtClean="0"/>
              <a:t>‹#›</a:t>
            </a:fld>
            <a:endParaRPr lang="en-US"/>
          </a:p>
        </p:txBody>
      </p:sp>
    </p:spTree>
    <p:extLst>
      <p:ext uri="{BB962C8B-B14F-4D97-AF65-F5344CB8AC3E}">
        <p14:creationId xmlns:p14="http://schemas.microsoft.com/office/powerpoint/2010/main" val="294085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13DFCACA-73F8-49FB-8E83-3837283C3A93}" type="datetime1">
              <a:rPr lang="en-US" smtClean="0"/>
              <a:t>8/26/2021</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ABA11C1F-895A-4EC5-B0D8-3B8D37E7CCAC}"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8143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AFE63B-9E06-47B3-B0A9-DD7105F52DB4}" type="datetime1">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205490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02E7CFE4-40E4-4476-AC27-5EBB9BE4CA2B}" type="datetime1">
              <a:rPr lang="en-US" smtClean="0"/>
              <a:t>8/26/2021</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ABA11C1F-895A-4EC5-B0D8-3B8D37E7CCAC}"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638649"/>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620139-3FA6-4A34-8A57-A9D34FEBFE23}" type="datetime1">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2923744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BB89E3E1-944D-4149-B634-82EAAE1468F9}" type="datetime1">
              <a:rPr lang="en-US" smtClean="0"/>
              <a:t>8/26/2021</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ABA11C1F-895A-4EC5-B0D8-3B8D37E7CCAC}"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387873"/>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039CE5-3481-48AD-A0D6-48EB2FA463FE}" type="datetime1">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25865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04873A3-05CE-4370-8D06-CB4174C5668C}" type="datetime1">
              <a:rPr lang="en-US" smtClean="0"/>
              <a:t>8/26/2021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419935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3E0810-B5D4-4AE3-BFBC-26A2F400DA63}" type="datetime1">
              <a:rPr lang="en-US" smtClean="0"/>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236760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71F238-3EEF-410D-8B68-8887D234A800}" type="datetime1">
              <a:rPr lang="en-US" smtClean="0"/>
              <a:t>8/26/2021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36616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BFC324-0D35-4AE7-8DDE-1120249257A3}" type="datetime1">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355358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9EA10E-CCD9-46A2-A77A-E1C59B7FD153}" type="datetime1">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A11C1F-895A-4EC5-B0D8-3B8D37E7CCAC}" type="slidenum">
              <a:rPr lang="en-US" smtClean="0"/>
              <a:t>‹#›</a:t>
            </a:fld>
            <a:endParaRPr lang="en-US"/>
          </a:p>
        </p:txBody>
      </p:sp>
    </p:spTree>
    <p:extLst>
      <p:ext uri="{BB962C8B-B14F-4D97-AF65-F5344CB8AC3E}">
        <p14:creationId xmlns:p14="http://schemas.microsoft.com/office/powerpoint/2010/main" val="3438509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1792A09C-0CB9-4CBE-ADBE-D673468D9A66}" type="datetime1">
              <a:rPr lang="en-US" smtClean="0"/>
              <a:t>8/26/2021</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ABA11C1F-895A-4EC5-B0D8-3B8D37E7CCAC}"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4390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0.jp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ro-RO" sz="4400" dirty="0" smtClean="0">
                <a:latin typeface="Times New Roman" panose="02020603050405020304" pitchFamily="18" charset="0"/>
                <a:cs typeface="Times New Roman" panose="02020603050405020304" pitchFamily="18" charset="0"/>
              </a:rPr>
              <a:t>Acționarea electrică a motorului de 132kW cu 1500 RPM cu softstarter și convertizor de frecvență</a:t>
            </a:r>
            <a:endParaRPr lang="en-US"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70000" lnSpcReduction="20000"/>
          </a:bodyPr>
          <a:lstStyle/>
          <a:p>
            <a:r>
              <a:rPr lang="ro-RO" dirty="0" smtClean="0"/>
              <a:t>Prezentare </a:t>
            </a:r>
            <a:r>
              <a:rPr lang="en-US" dirty="0" err="1" smtClean="0"/>
              <a:t>realizat</a:t>
            </a:r>
            <a:r>
              <a:rPr lang="ro-RO" dirty="0" smtClean="0"/>
              <a:t>ă</a:t>
            </a:r>
            <a:r>
              <a:rPr lang="en-US" dirty="0" smtClean="0"/>
              <a:t> de L</a:t>
            </a:r>
            <a:r>
              <a:rPr lang="ro-RO" dirty="0" smtClean="0"/>
              <a:t>uțaș Răzvan</a:t>
            </a:r>
          </a:p>
          <a:p>
            <a:r>
              <a:rPr lang="ro-RO" dirty="0" smtClean="0"/>
              <a:t>Inginerie electrică anul II</a:t>
            </a:r>
          </a:p>
          <a:p>
            <a:r>
              <a:rPr lang="ro-RO" dirty="0" smtClean="0"/>
              <a:t>2021</a:t>
            </a:r>
            <a:endParaRPr lang="en-US" dirty="0"/>
          </a:p>
        </p:txBody>
      </p:sp>
      <p:sp>
        <p:nvSpPr>
          <p:cNvPr id="4" name="Slide Number Placeholder 3"/>
          <p:cNvSpPr>
            <a:spLocks noGrp="1"/>
          </p:cNvSpPr>
          <p:nvPr>
            <p:ph type="sldNum" sz="quarter" idx="12"/>
          </p:nvPr>
        </p:nvSpPr>
        <p:spPr/>
        <p:txBody>
          <a:bodyPr/>
          <a:lstStyle/>
          <a:p>
            <a:fld id="{ABA11C1F-895A-4EC5-B0D8-3B8D37E7CCAC}" type="slidenum">
              <a:rPr lang="en-US" smtClean="0"/>
              <a:t>1</a:t>
            </a:fld>
            <a:endParaRPr lang="en-US"/>
          </a:p>
        </p:txBody>
      </p:sp>
    </p:spTree>
    <p:extLst>
      <p:ext uri="{BB962C8B-B14F-4D97-AF65-F5344CB8AC3E}">
        <p14:creationId xmlns:p14="http://schemas.microsoft.com/office/powerpoint/2010/main" val="2703749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736" y="1246809"/>
            <a:ext cx="6450574" cy="4386240"/>
          </a:xfrm>
        </p:spPr>
        <p:txBody>
          <a:bodyPr/>
          <a:lstStyle/>
          <a:p>
            <a:r>
              <a:rPr lang="ro-MD" dirty="0" smtClean="0">
                <a:latin typeface="Times New Roman" panose="02020603050405020304" pitchFamily="18" charset="0"/>
                <a:cs typeface="Times New Roman" panose="02020603050405020304" pitchFamily="18" charset="0"/>
              </a:rPr>
              <a:t>Vă mulțumesc pentru atenție!</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ABA11C1F-895A-4EC5-B0D8-3B8D37E7CCAC}" type="slidenum">
              <a:rPr lang="en-US" smtClean="0"/>
              <a:t>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837" y="3519577"/>
            <a:ext cx="3605163" cy="3338423"/>
          </a:xfrm>
          <a:prstGeom prst="rect">
            <a:avLst/>
          </a:prstGeom>
        </p:spPr>
      </p:pic>
    </p:spTree>
    <p:extLst>
      <p:ext uri="{BB962C8B-B14F-4D97-AF65-F5344CB8AC3E}">
        <p14:creationId xmlns:p14="http://schemas.microsoft.com/office/powerpoint/2010/main" val="10233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BA11C1F-895A-4EC5-B0D8-3B8D37E7CCAC}" type="slidenum">
              <a:rPr lang="en-US" smtClean="0"/>
              <a:t>2</a:t>
            </a:fld>
            <a:endParaRPr lang="en-US"/>
          </a:p>
        </p:txBody>
      </p:sp>
      <p:sp>
        <p:nvSpPr>
          <p:cNvPr id="13" name="TextBox 12"/>
          <p:cNvSpPr txBox="1"/>
          <p:nvPr/>
        </p:nvSpPr>
        <p:spPr>
          <a:xfrm>
            <a:off x="1720623" y="-89200"/>
            <a:ext cx="9040484" cy="584775"/>
          </a:xfrm>
          <a:prstGeom prst="rect">
            <a:avLst/>
          </a:prstGeom>
          <a:noFill/>
        </p:spPr>
        <p:txBody>
          <a:bodyPr wrap="square" rtlCol="0">
            <a:spAutoFit/>
          </a:bodyPr>
          <a:lstStyle/>
          <a:p>
            <a:r>
              <a:rPr lang="en-US" sz="3200" dirty="0" err="1" smtClean="0">
                <a:latin typeface="Times New Roman" panose="02020603050405020304" pitchFamily="18" charset="0"/>
                <a:cs typeface="Times New Roman" panose="02020603050405020304" pitchFamily="18" charset="0"/>
              </a:rPr>
              <a:t>Elemente</a:t>
            </a:r>
            <a:r>
              <a:rPr lang="en-US" sz="3200" dirty="0" smtClean="0">
                <a:latin typeface="Times New Roman" panose="02020603050405020304" pitchFamily="18" charset="0"/>
                <a:cs typeface="Times New Roman" panose="02020603050405020304" pitchFamily="18" charset="0"/>
              </a:rPr>
              <a:t> constructive a ma</a:t>
            </a:r>
            <a:r>
              <a:rPr lang="ro-RO" sz="3200" dirty="0" smtClean="0">
                <a:latin typeface="Times New Roman" panose="02020603050405020304" pitchFamily="18" charset="0"/>
                <a:cs typeface="Times New Roman" panose="02020603050405020304" pitchFamily="18" charset="0"/>
              </a:rPr>
              <a:t>șinii electrice asincrone</a:t>
            </a:r>
            <a:endParaRPr lang="en-US" sz="32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50496" y="3184482"/>
            <a:ext cx="10230930" cy="1754326"/>
          </a:xfrm>
          <a:prstGeom prst="rect">
            <a:avLst/>
          </a:prstGeom>
          <a:noFill/>
        </p:spPr>
        <p:txBody>
          <a:bodyPr wrap="square" rtlCol="0">
            <a:spAutoFit/>
          </a:bodyPr>
          <a:lstStyle/>
          <a:p>
            <a:r>
              <a:rPr lang="ro-RO" b="1" dirty="0" smtClean="0">
                <a:latin typeface="Times New Roman" panose="02020603050405020304" pitchFamily="18" charset="0"/>
                <a:cs typeface="Times New Roman" panose="02020603050405020304" pitchFamily="18" charset="0"/>
              </a:rPr>
              <a:t>Statorul </a:t>
            </a:r>
            <a:r>
              <a:rPr lang="ro-RO" dirty="0" smtClean="0">
                <a:latin typeface="Times New Roman" panose="02020603050405020304" pitchFamily="18" charset="0"/>
                <a:cs typeface="Times New Roman" panose="02020603050405020304" pitchFamily="18" charset="0"/>
              </a:rPr>
              <a:t>produce câmpul magnetic invârtitor și este format din</a:t>
            </a:r>
            <a:r>
              <a:rPr lang="en-US" dirty="0" smtClean="0">
                <a:latin typeface="Times New Roman" panose="02020603050405020304" pitchFamily="18" charset="0"/>
                <a:cs typeface="Times New Roman" panose="02020603050405020304" pitchFamily="18" charset="0"/>
              </a:rPr>
              <a:t>:</a:t>
            </a:r>
            <a:r>
              <a:rPr lang="ro-RO" dirty="0" smtClean="0">
                <a:latin typeface="Times New Roman" panose="02020603050405020304" pitchFamily="18" charset="0"/>
                <a:cs typeface="Times New Roman" panose="02020603050405020304" pitchFamily="18" charset="0"/>
              </a:rPr>
              <a:t> carcasa de protecție,pachetul de tole și înfașurarea statorului</a:t>
            </a:r>
            <a:endParaRPr lang="ro-RO" b="1" dirty="0" smtClean="0"/>
          </a:p>
          <a:p>
            <a:pPr marL="742950" lvl="1" indent="-285750">
              <a:buFont typeface="Arial" panose="020B0604020202020204" pitchFamily="34" charset="0"/>
              <a:buChar char="•"/>
            </a:pPr>
            <a:r>
              <a:rPr lang="ro-RO" i="1" dirty="0" smtClean="0">
                <a:latin typeface="Times New Roman" panose="02020603050405020304" pitchFamily="18" charset="0"/>
                <a:cs typeface="Times New Roman" panose="02020603050405020304" pitchFamily="18" charset="0"/>
              </a:rPr>
              <a:t>Carcasa </a:t>
            </a:r>
            <a:r>
              <a:rPr lang="ro-RO" dirty="0" smtClean="0">
                <a:latin typeface="Times New Roman" panose="02020603050405020304" pitchFamily="18" charset="0"/>
                <a:cs typeface="Times New Roman" panose="02020603050405020304" pitchFamily="18" charset="0"/>
              </a:rPr>
              <a:t>se execută din fontă, din oțel sudat sau la mașini mici din aliaje de aluminiu.</a:t>
            </a:r>
          </a:p>
          <a:p>
            <a:pPr marL="742950" lvl="1" indent="-285750">
              <a:buFont typeface="Arial" panose="020B0604020202020204" pitchFamily="34" charset="0"/>
              <a:buChar char="•"/>
            </a:pPr>
            <a:r>
              <a:rPr lang="ro-RO" i="1" dirty="0" smtClean="0">
                <a:latin typeface="Times New Roman" panose="02020603050405020304" pitchFamily="18" charset="0"/>
                <a:cs typeface="Times New Roman" panose="02020603050405020304" pitchFamily="18" charset="0"/>
              </a:rPr>
              <a:t>Pachetul de tole </a:t>
            </a:r>
            <a:r>
              <a:rPr lang="ro-RO" dirty="0" smtClean="0">
                <a:latin typeface="Times New Roman" panose="02020603050405020304" pitchFamily="18" charset="0"/>
                <a:cs typeface="Times New Roman" panose="02020603050405020304" pitchFamily="18" charset="0"/>
              </a:rPr>
              <a:t>este de formă cilindrică, cu crescături la partea interioară.</a:t>
            </a:r>
          </a:p>
          <a:p>
            <a:pPr marL="742950" lvl="1" indent="-285750">
              <a:buFont typeface="Arial" panose="020B0604020202020204" pitchFamily="34" charset="0"/>
              <a:buChar char="•"/>
            </a:pPr>
            <a:r>
              <a:rPr lang="ro-RO" i="1" dirty="0" smtClean="0">
                <a:latin typeface="Times New Roman" panose="02020603050405020304" pitchFamily="18" charset="0"/>
                <a:cs typeface="Times New Roman" panose="02020603050405020304" pitchFamily="18" charset="0"/>
              </a:rPr>
              <a:t>Înfășurarea statorului </a:t>
            </a:r>
            <a:r>
              <a:rPr lang="ro-RO" dirty="0" smtClean="0">
                <a:latin typeface="Times New Roman" panose="02020603050405020304" pitchFamily="18" charset="0"/>
                <a:cs typeface="Times New Roman" panose="02020603050405020304" pitchFamily="18" charset="0"/>
              </a:rPr>
              <a:t>poate fi monofazată sau trifazată, într-un strat sau două. Capetele înfașurării statorului sunt legate la o placă de borne. Acestea pot fi legate în stea sau în triunghi.</a:t>
            </a:r>
            <a:endParaRPr lang="ro-RO"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788190" y="650159"/>
            <a:ext cx="5993500" cy="2468938"/>
          </a:xfrm>
          <a:prstGeom prst="rect">
            <a:avLst/>
          </a:prstGeom>
          <a:effectLst>
            <a:softEdge rad="190500"/>
          </a:effectLst>
        </p:spPr>
      </p:pic>
      <p:sp>
        <p:nvSpPr>
          <p:cNvPr id="4" name="TextBox 3"/>
          <p:cNvSpPr txBox="1"/>
          <p:nvPr/>
        </p:nvSpPr>
        <p:spPr>
          <a:xfrm>
            <a:off x="750496" y="4938808"/>
            <a:ext cx="8203721" cy="369332"/>
          </a:xfrm>
          <a:prstGeom prst="rect">
            <a:avLst/>
          </a:prstGeom>
          <a:noFill/>
        </p:spPr>
        <p:txBody>
          <a:bodyPr wrap="square" rtlCol="0">
            <a:spAutoFit/>
          </a:bodyPr>
          <a:lstStyle/>
          <a:p>
            <a:r>
              <a:rPr lang="ro-RO" b="1" dirty="0" smtClean="0">
                <a:latin typeface="Times New Roman" panose="02020603050405020304" pitchFamily="18" charset="0"/>
                <a:cs typeface="Times New Roman" panose="02020603050405020304" pitchFamily="18" charset="0"/>
              </a:rPr>
              <a:t>Rotorul,</a:t>
            </a:r>
            <a:r>
              <a:rPr lang="ro-MD" b="1" i="1" dirty="0" smtClean="0">
                <a:latin typeface="Times New Roman" panose="02020603050405020304" pitchFamily="18" charset="0"/>
                <a:cs typeface="Times New Roman" panose="02020603050405020304" pitchFamily="18" charset="0"/>
              </a:rPr>
              <a:t> </a:t>
            </a:r>
            <a:r>
              <a:rPr lang="ro-MD" dirty="0" smtClean="0">
                <a:latin typeface="Times New Roman" panose="02020603050405020304" pitchFamily="18" charset="0"/>
                <a:cs typeface="Times New Roman" panose="02020603050405020304" pitchFamily="18" charset="0"/>
              </a:rPr>
              <a:t>după </a:t>
            </a:r>
            <a:r>
              <a:rPr lang="ro-MD" dirty="0" smtClean="0">
                <a:latin typeface="Times New Roman" panose="02020603050405020304" pitchFamily="18" charset="0"/>
                <a:cs typeface="Times New Roman" panose="02020603050405020304" pitchFamily="18" charset="0"/>
              </a:rPr>
              <a:t>tipul </a:t>
            </a:r>
            <a:r>
              <a:rPr lang="ro-MD" dirty="0" smtClean="0">
                <a:latin typeface="Times New Roman" panose="02020603050405020304" pitchFamily="18" charset="0"/>
                <a:cs typeface="Times New Roman" panose="02020603050405020304" pitchFamily="18" charset="0"/>
              </a:rPr>
              <a:t>mașinii poate fi cu inele sau în scurt-circuit.</a:t>
            </a:r>
            <a:endParaRPr lang="en-US"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9383949" y="848218"/>
            <a:ext cx="2034716" cy="2027096"/>
          </a:xfrm>
          <a:prstGeom prst="rect">
            <a:avLst/>
          </a:prstGeom>
        </p:spPr>
      </p:pic>
      <p:pic>
        <p:nvPicPr>
          <p:cNvPr id="8" name="Picture 7"/>
          <p:cNvPicPr>
            <a:picLocks noChangeAspect="1"/>
          </p:cNvPicPr>
          <p:nvPr/>
        </p:nvPicPr>
        <p:blipFill>
          <a:blip r:embed="rId4"/>
          <a:stretch>
            <a:fillRect/>
          </a:stretch>
        </p:blipFill>
        <p:spPr>
          <a:xfrm>
            <a:off x="216035" y="871080"/>
            <a:ext cx="2278577" cy="1981372"/>
          </a:xfrm>
          <a:prstGeom prst="rect">
            <a:avLst/>
          </a:prstGeom>
        </p:spPr>
      </p:pic>
      <p:sp>
        <p:nvSpPr>
          <p:cNvPr id="9" name="TextBox 8"/>
          <p:cNvSpPr txBox="1"/>
          <p:nvPr/>
        </p:nvSpPr>
        <p:spPr>
          <a:xfrm>
            <a:off x="918964" y="2815150"/>
            <a:ext cx="1431987" cy="307777"/>
          </a:xfrm>
          <a:prstGeom prst="rect">
            <a:avLst/>
          </a:prstGeom>
          <a:noFill/>
        </p:spPr>
        <p:txBody>
          <a:bodyPr wrap="square" rtlCol="0">
            <a:spAutoFit/>
          </a:bodyPr>
          <a:lstStyle/>
          <a:p>
            <a:r>
              <a:rPr lang="ro-MD" sz="1400" dirty="0" smtClean="0">
                <a:latin typeface="Times New Roman" panose="02020603050405020304" pitchFamily="18" charset="0"/>
                <a:cs typeface="Times New Roman" panose="02020603050405020304" pitchFamily="18" charset="0"/>
              </a:rPr>
              <a:t>Cu inele</a:t>
            </a:r>
            <a:endParaRPr lang="en-US" sz="1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9792892" y="2853061"/>
            <a:ext cx="1614997" cy="307777"/>
          </a:xfrm>
          <a:prstGeom prst="rect">
            <a:avLst/>
          </a:prstGeom>
          <a:noFill/>
        </p:spPr>
        <p:txBody>
          <a:bodyPr wrap="square" rtlCol="0">
            <a:spAutoFit/>
          </a:bodyPr>
          <a:lstStyle/>
          <a:p>
            <a:r>
              <a:rPr lang="ro-MD" sz="1400" dirty="0" smtClean="0">
                <a:latin typeface="Times New Roman" panose="02020603050405020304" pitchFamily="18" charset="0"/>
                <a:cs typeface="Times New Roman" panose="02020603050405020304" pitchFamily="18" charset="0"/>
              </a:rPr>
              <a:t>În scurt-circuit</a:t>
            </a:r>
            <a:endParaRPr lang="en-US" sz="14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5"/>
          <a:stretch>
            <a:fillRect/>
          </a:stretch>
        </p:blipFill>
        <p:spPr>
          <a:xfrm>
            <a:off x="7139664" y="5245481"/>
            <a:ext cx="4488569" cy="1409822"/>
          </a:xfrm>
          <a:prstGeom prst="rect">
            <a:avLst/>
          </a:prstGeom>
          <a:effectLst>
            <a:softEdge rad="31750"/>
          </a:effectLst>
        </p:spPr>
      </p:pic>
    </p:spTree>
    <p:extLst>
      <p:ext uri="{BB962C8B-B14F-4D97-AF65-F5344CB8AC3E}">
        <p14:creationId xmlns:p14="http://schemas.microsoft.com/office/powerpoint/2010/main" val="361216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4"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3</a:t>
            </a:fld>
            <a:endParaRPr lang="en-US" dirty="0"/>
          </a:p>
        </p:txBody>
      </p:sp>
      <p:sp>
        <p:nvSpPr>
          <p:cNvPr id="3" name="TextBox 2"/>
          <p:cNvSpPr txBox="1"/>
          <p:nvPr/>
        </p:nvSpPr>
        <p:spPr>
          <a:xfrm>
            <a:off x="381443" y="0"/>
            <a:ext cx="11402568" cy="1015663"/>
          </a:xfrm>
          <a:prstGeom prst="rect">
            <a:avLst/>
          </a:prstGeom>
          <a:noFill/>
        </p:spPr>
        <p:txBody>
          <a:bodyPr wrap="square" rtlCol="0">
            <a:spAutoFit/>
          </a:bodyPr>
          <a:lstStyle/>
          <a:p>
            <a:pPr algn="ctr"/>
            <a:r>
              <a:rPr lang="ro-MD" sz="3200" dirty="0" smtClean="0">
                <a:latin typeface="Times New Roman" panose="02020603050405020304" pitchFamily="18" charset="0"/>
                <a:cs typeface="Times New Roman" panose="02020603050405020304" pitchFamily="18" charset="0"/>
              </a:rPr>
              <a:t>Principiul de funcționare</a:t>
            </a:r>
          </a:p>
          <a:p>
            <a:pPr algn="ctr"/>
            <a:r>
              <a:rPr lang="ro-MD" sz="2800" dirty="0">
                <a:latin typeface="Times New Roman" panose="02020603050405020304" pitchFamily="18" charset="0"/>
                <a:cs typeface="Times New Roman" panose="02020603050405020304" pitchFamily="18" charset="0"/>
              </a:rPr>
              <a:t>î</a:t>
            </a:r>
            <a:r>
              <a:rPr lang="ro-MD" sz="2800" dirty="0" smtClean="0">
                <a:latin typeface="Times New Roman" panose="02020603050405020304" pitchFamily="18" charset="0"/>
                <a:cs typeface="Times New Roman" panose="02020603050405020304" pitchFamily="18" charset="0"/>
              </a:rPr>
              <a:t>n regim de motor</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94944" y="1152144"/>
            <a:ext cx="5413248" cy="1280160"/>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107" y="1015663"/>
            <a:ext cx="4304219" cy="2421123"/>
          </a:xfrm>
          <a:prstGeom prst="rect">
            <a:avLst/>
          </a:prstGeom>
        </p:spPr>
      </p:pic>
      <p:sp>
        <p:nvSpPr>
          <p:cNvPr id="7" name="TextBox 6"/>
          <p:cNvSpPr txBox="1"/>
          <p:nvPr/>
        </p:nvSpPr>
        <p:spPr>
          <a:xfrm>
            <a:off x="381443" y="1216759"/>
            <a:ext cx="5751576" cy="1754326"/>
          </a:xfrm>
          <a:prstGeom prst="rect">
            <a:avLst/>
          </a:prstGeom>
          <a:noFill/>
        </p:spPr>
        <p:txBody>
          <a:bodyPr wrap="square" rtlCol="0">
            <a:spAutoFit/>
          </a:bodyPr>
          <a:lstStyle/>
          <a:p>
            <a:r>
              <a:rPr lang="ro-MD" dirty="0" smtClean="0">
                <a:latin typeface="Times New Roman" panose="02020603050405020304" pitchFamily="18" charset="0"/>
                <a:cs typeface="Times New Roman" panose="02020603050405020304" pitchFamily="18" charset="0"/>
              </a:rPr>
              <a:t>    Alimentând statorul de la o rețea trifazată, înfașurarea va fi parcursă de un sistem trifazat de curenți care vor produce un câmp magnetic învartitor de inducție, având sensul succesiunii fazelor. Turația câmpului învârtitor este numită turație de sincronism.</a:t>
            </a:r>
          </a:p>
          <a:p>
            <a:r>
              <a:rPr lang="ro-MD"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81443" y="2971085"/>
            <a:ext cx="4446590" cy="313932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a:t>
            </a:r>
            <a:r>
              <a:rPr lang="ro-MD" dirty="0" smtClean="0">
                <a:latin typeface="Times New Roman" panose="02020603050405020304" pitchFamily="18" charset="0"/>
                <a:cs typeface="Times New Roman" panose="02020603050405020304" pitchFamily="18" charset="0"/>
              </a:rPr>
              <a:t>Câmpul învârtitor al statorului va induce</a:t>
            </a:r>
            <a:r>
              <a:rPr lang="en-US" dirty="0" smtClean="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ro-RO" i="1" dirty="0" smtClean="0">
                <a:latin typeface="Times New Roman" panose="02020603050405020304" pitchFamily="18" charset="0"/>
                <a:cs typeface="Times New Roman" panose="02020603050405020304" pitchFamily="18" charset="0"/>
              </a:rPr>
              <a:t>În înfășurarea statorului</a:t>
            </a:r>
            <a:r>
              <a:rPr lang="ro-RO" dirty="0" smtClean="0">
                <a:latin typeface="Times New Roman" panose="02020603050405020304" pitchFamily="18" charset="0"/>
                <a:cs typeface="Times New Roman" panose="02020603050405020304" pitchFamily="18" charset="0"/>
              </a:rPr>
              <a:t>, un sistem trifazat de t.e.m. E</a:t>
            </a:r>
            <a:r>
              <a:rPr lang="ro-RO" baseline="-25000" dirty="0" smtClean="0">
                <a:latin typeface="Times New Roman" panose="02020603050405020304" pitchFamily="18" charset="0"/>
                <a:cs typeface="Times New Roman" panose="02020603050405020304" pitchFamily="18" charset="0"/>
              </a:rPr>
              <a:t>1</a:t>
            </a:r>
            <a:r>
              <a:rPr lang="ro-RO" dirty="0" smtClean="0">
                <a:latin typeface="Times New Roman" panose="02020603050405020304" pitchFamily="18" charset="0"/>
                <a:cs typeface="Times New Roman" panose="02020603050405020304" pitchFamily="18" charset="0"/>
              </a:rPr>
              <a:t> de pulsație </a:t>
            </a:r>
            <a:r>
              <a:rPr lang="el-GR" dirty="0" smtClean="0">
                <a:latin typeface="Times New Roman" panose="02020603050405020304" pitchFamily="18" charset="0"/>
                <a:cs typeface="Times New Roman" panose="02020603050405020304" pitchFamily="18" charset="0"/>
              </a:rPr>
              <a:t>ω</a:t>
            </a:r>
            <a:r>
              <a:rPr lang="ro-RO" baseline="-25000" dirty="0"/>
              <a:t>1</a:t>
            </a:r>
            <a:endParaRPr lang="ro-RO"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ro-RO" i="1" dirty="0" smtClean="0">
                <a:latin typeface="Times New Roman" panose="02020603050405020304" pitchFamily="18" charset="0"/>
                <a:cs typeface="Times New Roman" panose="02020603050405020304" pitchFamily="18" charset="0"/>
              </a:rPr>
              <a:t>În înfășurarea rotorului</a:t>
            </a:r>
            <a:r>
              <a:rPr lang="ro-RO" dirty="0" smtClean="0">
                <a:latin typeface="Times New Roman" panose="02020603050405020304" pitchFamily="18" charset="0"/>
                <a:cs typeface="Times New Roman" panose="02020603050405020304" pitchFamily="18" charset="0"/>
              </a:rPr>
              <a:t>, care în momentul pornirii este imobil,un sistem trifazat t.e.m E</a:t>
            </a:r>
            <a:r>
              <a:rPr lang="ro-RO" baseline="-25000" dirty="0" smtClean="0">
                <a:latin typeface="Times New Roman" panose="02020603050405020304" pitchFamily="18" charset="0"/>
                <a:cs typeface="Times New Roman" panose="02020603050405020304" pitchFamily="18" charset="0"/>
              </a:rPr>
              <a:t>2</a:t>
            </a:r>
            <a:r>
              <a:rPr lang="ro-RO" dirty="0" smtClean="0">
                <a:latin typeface="Times New Roman" panose="02020603050405020304" pitchFamily="18" charset="0"/>
                <a:cs typeface="Times New Roman" panose="02020603050405020304" pitchFamily="18" charset="0"/>
              </a:rPr>
              <a:t>, cu aceeași pulsație w</a:t>
            </a:r>
            <a:r>
              <a:rPr lang="ro-RO" baseline="-25000" dirty="0" smtClean="0">
                <a:latin typeface="Times New Roman" panose="02020603050405020304" pitchFamily="18" charset="0"/>
                <a:cs typeface="Times New Roman" panose="02020603050405020304" pitchFamily="18" charset="0"/>
              </a:rPr>
              <a:t>1</a:t>
            </a:r>
            <a:r>
              <a:rPr lang="ro-RO" dirty="0" smtClean="0">
                <a:latin typeface="Times New Roman" panose="02020603050405020304" pitchFamily="18" charset="0"/>
                <a:cs typeface="Times New Roman" panose="02020603050405020304" pitchFamily="18" charset="0"/>
              </a:rPr>
              <a:t> ca în stator. Cele trei t.e.m E</a:t>
            </a:r>
            <a:r>
              <a:rPr lang="ro-RO" baseline="-25000" dirty="0" smtClean="0">
                <a:latin typeface="Times New Roman" panose="02020603050405020304" pitchFamily="18" charset="0"/>
                <a:cs typeface="Times New Roman" panose="02020603050405020304" pitchFamily="18" charset="0"/>
              </a:rPr>
              <a:t>2</a:t>
            </a:r>
            <a:r>
              <a:rPr lang="ro-RO" dirty="0" smtClean="0">
                <a:latin typeface="Times New Roman" panose="02020603050405020304" pitchFamily="18" charset="0"/>
                <a:cs typeface="Times New Roman" panose="02020603050405020304" pitchFamily="18" charset="0"/>
              </a:rPr>
              <a:t> vor produce 3 curenți I</a:t>
            </a:r>
            <a:r>
              <a:rPr lang="ro-RO" baseline="-25000" dirty="0" smtClean="0">
                <a:latin typeface="Times New Roman" panose="02020603050405020304" pitchFamily="18" charset="0"/>
                <a:cs typeface="Times New Roman" panose="02020603050405020304" pitchFamily="18" charset="0"/>
              </a:rPr>
              <a:t>2</a:t>
            </a:r>
            <a:r>
              <a:rPr lang="ro-RO" dirty="0" smtClean="0">
                <a:latin typeface="Times New Roman" panose="02020603050405020304" pitchFamily="18" charset="0"/>
                <a:cs typeface="Times New Roman" panose="02020603050405020304" pitchFamily="18" charset="0"/>
              </a:rPr>
              <a:t>. Sensul succesiunii fazelor este determinat de sensul de rotație al câmpului învârtitor statoric.</a:t>
            </a:r>
            <a:endParaRPr lang="en-US" dirty="0">
              <a:latin typeface="Times New Roman" panose="02020603050405020304" pitchFamily="18" charset="0"/>
              <a:cs typeface="Times New Roman" panose="02020603050405020304" pitchFamily="18" charset="0"/>
            </a:endParaRPr>
          </a:p>
        </p:txBody>
      </p:sp>
      <p:pic>
        <p:nvPicPr>
          <p:cNvPr id="1026" name="Picture 2" descr="How an Induction motor starts? — real answer from an Engineer. | by  Abhishek Singh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42107" y="3436786"/>
            <a:ext cx="4294494" cy="286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66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1000"/>
                                        <p:tgtEl>
                                          <p:spTgt spid="1026"/>
                                        </p:tgtEl>
                                      </p:cBhvr>
                                    </p:animEffect>
                                    <p:anim calcmode="lin" valueType="num">
                                      <p:cBhvr>
                                        <p:cTn id="34" dur="1000" fill="hold"/>
                                        <p:tgtEl>
                                          <p:spTgt spid="1026"/>
                                        </p:tgtEl>
                                        <p:attrNameLst>
                                          <p:attrName>ppt_x</p:attrName>
                                        </p:attrNameLst>
                                      </p:cBhvr>
                                      <p:tavLst>
                                        <p:tav tm="0">
                                          <p:val>
                                            <p:strVal val="#ppt_x"/>
                                          </p:val>
                                        </p:tav>
                                        <p:tav tm="100000">
                                          <p:val>
                                            <p:strVal val="#ppt_x"/>
                                          </p:val>
                                        </p:tav>
                                      </p:tavLst>
                                    </p:anim>
                                    <p:anim calcmode="lin" valueType="num">
                                      <p:cBhvr>
                                        <p:cTn id="3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4</a:t>
            </a:fld>
            <a:endParaRPr lang="en-US"/>
          </a:p>
        </p:txBody>
      </p:sp>
      <p:sp>
        <p:nvSpPr>
          <p:cNvPr id="6" name="TextBox 5"/>
          <p:cNvSpPr txBox="1"/>
          <p:nvPr/>
        </p:nvSpPr>
        <p:spPr>
          <a:xfrm>
            <a:off x="4483099" y="-67734"/>
            <a:ext cx="3225799" cy="584775"/>
          </a:xfrm>
          <a:prstGeom prst="rect">
            <a:avLst/>
          </a:prstGeom>
          <a:noFill/>
        </p:spPr>
        <p:txBody>
          <a:bodyPr wrap="square" rtlCol="0">
            <a:spAutoFit/>
          </a:bodyPr>
          <a:lstStyle/>
          <a:p>
            <a:r>
              <a:rPr lang="ro-RO" sz="3200" dirty="0" smtClean="0">
                <a:latin typeface="Times New Roman" panose="02020603050405020304" pitchFamily="18" charset="0"/>
                <a:cs typeface="Times New Roman" panose="02020603050405020304" pitchFamily="18" charset="0"/>
              </a:rPr>
              <a:t>Metode de pornire</a:t>
            </a:r>
            <a:endParaRPr lang="en-US" sz="32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75326080"/>
              </p:ext>
            </p:extLst>
          </p:nvPr>
        </p:nvGraphicFramePr>
        <p:xfrm>
          <a:off x="-1" y="677908"/>
          <a:ext cx="12192000" cy="5532391"/>
        </p:xfrm>
        <a:graphic>
          <a:graphicData uri="http://schemas.openxmlformats.org/drawingml/2006/table">
            <a:tbl>
              <a:tblPr firstRow="1" bandRow="1">
                <a:tableStyleId>{2D5ABB26-0587-4C30-8999-92F81FD0307C}</a:tableStyleId>
              </a:tblPr>
              <a:tblGrid>
                <a:gridCol w="3048000"/>
                <a:gridCol w="3048000"/>
                <a:gridCol w="3048000"/>
                <a:gridCol w="3048000"/>
              </a:tblGrid>
              <a:tr h="5532391">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Direct de la </a:t>
                      </a:r>
                      <a:r>
                        <a:rPr lang="en-US" dirty="0" err="1" smtClean="0">
                          <a:solidFill>
                            <a:schemeClr val="tx1"/>
                          </a:solidFill>
                          <a:latin typeface="Times New Roman" panose="02020603050405020304" pitchFamily="18" charset="0"/>
                          <a:cs typeface="Times New Roman" panose="02020603050405020304" pitchFamily="18" charset="0"/>
                        </a:rPr>
                        <a:t>rețea</a:t>
                      </a:r>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Stea</a:t>
                      </a:r>
                      <a:r>
                        <a:rPr lang="en-US" dirty="0" smtClean="0">
                          <a:solidFill>
                            <a:schemeClr val="tx1"/>
                          </a:solidFill>
                          <a:latin typeface="Times New Roman" panose="02020603050405020304" pitchFamily="18" charset="0"/>
                          <a:cs typeface="Times New Roman" panose="02020603050405020304" pitchFamily="18" charset="0"/>
                        </a:rPr>
                        <a:t> - </a:t>
                      </a:r>
                      <a:r>
                        <a:rPr lang="en-US" dirty="0" err="1" smtClean="0">
                          <a:solidFill>
                            <a:schemeClr val="tx1"/>
                          </a:solidFill>
                          <a:latin typeface="Times New Roman" panose="02020603050405020304" pitchFamily="18" charset="0"/>
                          <a:cs typeface="Times New Roman" panose="02020603050405020304" pitchFamily="18" charset="0"/>
                        </a:rPr>
                        <a:t>Triunghi</a:t>
                      </a:r>
                      <a:endParaRPr 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o-RO" dirty="0" smtClean="0">
                          <a:solidFill>
                            <a:schemeClr val="tx1"/>
                          </a:solidFill>
                          <a:latin typeface="Times New Roman" panose="02020603050405020304" pitchFamily="18" charset="0"/>
                          <a:cs typeface="Times New Roman" panose="02020603050405020304" pitchFamily="18" charset="0"/>
                        </a:rPr>
                        <a:t>Soft starter</a:t>
                      </a:r>
                      <a:endParaRPr 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o-RO" dirty="0" smtClean="0">
                          <a:solidFill>
                            <a:schemeClr val="tx1"/>
                          </a:solidFill>
                          <a:latin typeface="Times New Roman" panose="02020603050405020304" pitchFamily="18" charset="0"/>
                          <a:cs typeface="Times New Roman" panose="02020603050405020304" pitchFamily="18" charset="0"/>
                        </a:rPr>
                        <a:t>Convertizor de frecvență</a:t>
                      </a:r>
                      <a:endParaRPr lang="en-US" dirty="0" smtClean="0">
                        <a:solidFill>
                          <a:schemeClr val="tx1"/>
                        </a:solidFill>
                        <a:latin typeface="Times New Roman" panose="02020603050405020304" pitchFamily="18" charset="0"/>
                        <a:cs typeface="Times New Roman" panose="02020603050405020304" pitchFamily="18" charset="0"/>
                      </a:endParaRPr>
                    </a:p>
                    <a:p>
                      <a:pPr algn="ctr"/>
                      <a:endParaRPr 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9" name="Picture 18"/>
          <p:cNvPicPr>
            <a:picLocks noChangeAspect="1"/>
          </p:cNvPicPr>
          <p:nvPr/>
        </p:nvPicPr>
        <p:blipFill>
          <a:blip r:embed="rId2"/>
          <a:stretch>
            <a:fillRect/>
          </a:stretch>
        </p:blipFill>
        <p:spPr>
          <a:xfrm>
            <a:off x="682159" y="1193800"/>
            <a:ext cx="1862076" cy="2638955"/>
          </a:xfrm>
          <a:prstGeom prst="rect">
            <a:avLst/>
          </a:prstGeom>
          <a:effectLst>
            <a:softEdge rad="63500"/>
          </a:effectLst>
        </p:spPr>
      </p:pic>
      <p:pic>
        <p:nvPicPr>
          <p:cNvPr id="20" name="Picture 19"/>
          <p:cNvPicPr>
            <a:picLocks noChangeAspect="1"/>
          </p:cNvPicPr>
          <p:nvPr/>
        </p:nvPicPr>
        <p:blipFill>
          <a:blip r:embed="rId3"/>
          <a:stretch>
            <a:fillRect/>
          </a:stretch>
        </p:blipFill>
        <p:spPr>
          <a:xfrm>
            <a:off x="6506525" y="1193799"/>
            <a:ext cx="2305464" cy="2638954"/>
          </a:xfrm>
          <a:prstGeom prst="rect">
            <a:avLst/>
          </a:prstGeom>
          <a:effectLst>
            <a:softEdge rad="63500"/>
          </a:effectLst>
        </p:spPr>
      </p:pic>
      <p:sp>
        <p:nvSpPr>
          <p:cNvPr id="21" name="TextBox 20"/>
          <p:cNvSpPr txBox="1"/>
          <p:nvPr/>
        </p:nvSpPr>
        <p:spPr>
          <a:xfrm>
            <a:off x="6754380" y="1032931"/>
            <a:ext cx="1809753" cy="276999"/>
          </a:xfrm>
          <a:prstGeom prst="rect">
            <a:avLst/>
          </a:prstGeom>
          <a:noFill/>
        </p:spPr>
        <p:txBody>
          <a:bodyPr wrap="square" rtlCol="0">
            <a:spAutoFit/>
          </a:bodyPr>
          <a:lstStyle/>
          <a:p>
            <a:r>
              <a:rPr lang="en-US" sz="1200" i="1" dirty="0" smtClean="0">
                <a:latin typeface="Times New Roman" panose="02020603050405020304" pitchFamily="18" charset="0"/>
                <a:cs typeface="Times New Roman" panose="02020603050405020304" pitchFamily="18" charset="0"/>
              </a:rPr>
              <a:t>3RW3027-1BB14</a:t>
            </a:r>
            <a:r>
              <a:rPr lang="ro-RO" sz="1200" i="1" dirty="0" smtClean="0">
                <a:latin typeface="Times New Roman" panose="02020603050405020304" pitchFamily="18" charset="0"/>
                <a:cs typeface="Times New Roman" panose="02020603050405020304" pitchFamily="18" charset="0"/>
              </a:rPr>
              <a:t> Siemens</a:t>
            </a:r>
            <a:endParaRPr lang="en-US" sz="1200" i="1" dirty="0">
              <a:latin typeface="Times New Roman" panose="02020603050405020304" pitchFamily="18" charset="0"/>
              <a:cs typeface="Times New Roman" panose="02020603050405020304" pitchFamily="18" charset="0"/>
            </a:endParaRPr>
          </a:p>
        </p:txBody>
      </p:sp>
      <p:pic>
        <p:nvPicPr>
          <p:cNvPr id="2050" name="Picture 2" descr="Convertizor ABB , PN 30 kw, joasa tensiune , curent alternativ, model  ACS550-01-059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3569" y="1193799"/>
            <a:ext cx="2263020" cy="263895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0157280" y="1032931"/>
            <a:ext cx="1052478" cy="276999"/>
          </a:xfrm>
          <a:prstGeom prst="rect">
            <a:avLst/>
          </a:prstGeom>
          <a:noFill/>
        </p:spPr>
        <p:txBody>
          <a:bodyPr wrap="square" rtlCol="0">
            <a:spAutoFit/>
          </a:bodyPr>
          <a:lstStyle/>
          <a:p>
            <a:r>
              <a:rPr lang="en-US" sz="1200" i="1" dirty="0" smtClean="0">
                <a:latin typeface="Times New Roman" panose="02020603050405020304" pitchFamily="18" charset="0"/>
                <a:cs typeface="Times New Roman" panose="02020603050405020304" pitchFamily="18" charset="0"/>
              </a:rPr>
              <a:t>ACS550</a:t>
            </a:r>
            <a:r>
              <a:rPr lang="ro-RO" sz="1200" i="1" dirty="0" smtClean="0">
                <a:latin typeface="Times New Roman" panose="02020603050405020304" pitchFamily="18" charset="0"/>
                <a:cs typeface="Times New Roman" panose="02020603050405020304" pitchFamily="18" charset="0"/>
              </a:rPr>
              <a:t> ABB</a:t>
            </a:r>
            <a:endParaRPr lang="en-US" sz="1200" i="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5815" y="1219176"/>
            <a:ext cx="2199130" cy="2638955"/>
          </a:xfrm>
          <a:prstGeom prst="rect">
            <a:avLst/>
          </a:prstGeom>
          <a:effectLst>
            <a:softEdge rad="63500"/>
          </a:effectLst>
        </p:spPr>
      </p:pic>
      <p:sp>
        <p:nvSpPr>
          <p:cNvPr id="5" name="TextBox 4"/>
          <p:cNvSpPr txBox="1"/>
          <p:nvPr/>
        </p:nvSpPr>
        <p:spPr>
          <a:xfrm>
            <a:off x="98722" y="3858131"/>
            <a:ext cx="294640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latin typeface="Times New Roman" panose="02020603050405020304" pitchFamily="18" charset="0"/>
                <a:cs typeface="Times New Roman" panose="02020603050405020304" pitchFamily="18" charset="0"/>
              </a:rPr>
              <a:t>Curentul</a:t>
            </a:r>
            <a:r>
              <a:rPr lang="en-US" sz="1600" dirty="0" smtClean="0">
                <a:latin typeface="Times New Roman" panose="02020603050405020304" pitchFamily="18" charset="0"/>
                <a:cs typeface="Times New Roman" panose="02020603050405020304" pitchFamily="18" charset="0"/>
              </a:rPr>
              <a:t> de </a:t>
            </a:r>
            <a:r>
              <a:rPr lang="en-US" sz="1600" dirty="0" err="1" smtClean="0">
                <a:latin typeface="Times New Roman" panose="02020603050405020304" pitchFamily="18" charset="0"/>
                <a:cs typeface="Times New Roman" panose="02020603050405020304" pitchFamily="18" charset="0"/>
              </a:rPr>
              <a:t>pornire</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este</a:t>
            </a:r>
            <a:r>
              <a:rPr lang="en-US" sz="1600" dirty="0" smtClean="0">
                <a:latin typeface="Times New Roman" panose="02020603050405020304" pitchFamily="18" charset="0"/>
                <a:cs typeface="Times New Roman" panose="02020603050405020304" pitchFamily="18" charset="0"/>
              </a:rPr>
              <a:t> de </a:t>
            </a:r>
            <a:r>
              <a:rPr lang="ro-RO" sz="1600" dirty="0">
                <a:latin typeface="Times New Roman" panose="02020603050405020304" pitchFamily="18" charset="0"/>
                <a:cs typeface="Times New Roman" panose="02020603050405020304" pitchFamily="18" charset="0"/>
              </a:rPr>
              <a:t> </a:t>
            </a:r>
            <a:r>
              <a:rPr lang="ro-RO"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5-6*I</a:t>
            </a:r>
            <a:r>
              <a:rPr lang="en-US" sz="1600" baseline="-25000" dirty="0" smtClean="0">
                <a:latin typeface="Times New Roman" panose="02020603050405020304" pitchFamily="18" charset="0"/>
                <a:cs typeface="Times New Roman" panose="02020603050405020304" pitchFamily="18" charset="0"/>
              </a:rPr>
              <a:t>N</a:t>
            </a:r>
            <a:endParaRPr lang="ro-RO" sz="1600" baseline="-25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Cel mai simplu mod de a porni un motor.</a:t>
            </a: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Potrivit pentru pornirea motoarelor mici, sub 3,75kW.</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3052055" y="3858131"/>
                <a:ext cx="2996471" cy="208531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Comparativ cu </a:t>
                </a:r>
                <a:r>
                  <a:rPr lang="en-US" sz="1600" dirty="0" err="1" smtClean="0">
                    <a:latin typeface="Times New Roman" panose="02020603050405020304" pitchFamily="18" charset="0"/>
                    <a:cs typeface="Times New Roman" panose="02020603050405020304" pitchFamily="18" charset="0"/>
                  </a:rPr>
                  <a:t>pornirea</a:t>
                </a:r>
                <a:r>
                  <a:rPr lang="en-US" sz="1600" dirty="0" smtClean="0">
                    <a:latin typeface="Times New Roman" panose="02020603050405020304" pitchFamily="18" charset="0"/>
                    <a:cs typeface="Times New Roman" panose="02020603050405020304" pitchFamily="18" charset="0"/>
                  </a:rPr>
                  <a:t> direct de la re</a:t>
                </a:r>
                <a:r>
                  <a:rPr lang="ro-RO" sz="1600" dirty="0" smtClean="0">
                    <a:latin typeface="Times New Roman" panose="02020603050405020304" pitchFamily="18" charset="0"/>
                    <a:cs typeface="Times New Roman" panose="02020603050405020304" pitchFamily="18" charset="0"/>
                  </a:rPr>
                  <a:t>țea, curentul de pornire este redus cu </a:t>
                </a:r>
                <a14:m>
                  <m:oMath xmlns:m="http://schemas.openxmlformats.org/officeDocument/2006/math">
                    <m:rad>
                      <m:radPr>
                        <m:degHide m:val="on"/>
                        <m:ctrlPr>
                          <a:rPr lang="ro-RO" sz="1600" i="1" smtClean="0">
                            <a:latin typeface="Cambria Math" panose="02040503050406030204" pitchFamily="18" charset="0"/>
                            <a:cs typeface="Times New Roman" panose="02020603050405020304" pitchFamily="18" charset="0"/>
                          </a:rPr>
                        </m:ctrlPr>
                      </m:radPr>
                      <m:deg/>
                      <m:e>
                        <m:r>
                          <a:rPr lang="ro-RO" sz="1600" b="0" i="1" smtClean="0">
                            <a:latin typeface="Cambria Math" panose="02040503050406030204" pitchFamily="18" charset="0"/>
                            <a:cs typeface="Times New Roman" panose="02020603050405020304" pitchFamily="18" charset="0"/>
                          </a:rPr>
                          <m:t>3</m:t>
                        </m:r>
                      </m:e>
                    </m:rad>
                  </m:oMath>
                </a14:m>
                <a:r>
                  <a:rPr lang="ro-RO" sz="1600" dirty="0" smtClean="0">
                    <a:latin typeface="Times New Roman" panose="02020603050405020304" pitchFamily="18" charset="0"/>
                    <a:cs typeface="Times New Roman" panose="02020603050405020304" pitchFamily="18" charset="0"/>
                  </a:rPr>
                  <a:t>*I</a:t>
                </a:r>
                <a:r>
                  <a:rPr lang="ro-RO" sz="1600" baseline="-25000" dirty="0" smtClean="0">
                    <a:latin typeface="Times New Roman" panose="02020603050405020304" pitchFamily="18" charset="0"/>
                    <a:cs typeface="Times New Roman" panose="02020603050405020304" pitchFamily="18" charset="0"/>
                  </a:rPr>
                  <a:t>pornire</a:t>
                </a:r>
                <a:r>
                  <a:rPr lang="ro-RO" sz="16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Pornește în stea, deci tensiunea de alimentare este de 230V față de tensiunea în stea, de 400V.</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52055" y="3858131"/>
                <a:ext cx="2996471" cy="2085314"/>
              </a:xfrm>
              <a:prstGeom prst="rect">
                <a:avLst/>
              </a:prstGeom>
              <a:blipFill rotWithShape="0">
                <a:blip r:embed="rId6"/>
                <a:stretch>
                  <a:fillRect l="-815" t="-877" r="-1629"/>
                </a:stretch>
              </a:blipFill>
            </p:spPr>
            <p:txBody>
              <a:bodyPr/>
              <a:lstStyle/>
              <a:p>
                <a:r>
                  <a:rPr lang="en-US">
                    <a:noFill/>
                  </a:rPr>
                  <a:t> </a:t>
                </a:r>
              </a:p>
            </p:txBody>
          </p:sp>
        </mc:Fallback>
      </mc:AlternateContent>
      <p:sp>
        <p:nvSpPr>
          <p:cNvPr id="9" name="TextBox 8"/>
          <p:cNvSpPr txBox="1"/>
          <p:nvPr/>
        </p:nvSpPr>
        <p:spPr>
          <a:xfrm>
            <a:off x="6130494" y="3858131"/>
            <a:ext cx="3057524"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latin typeface="Times New Roman" panose="02020603050405020304" pitchFamily="18" charset="0"/>
                <a:cs typeface="Times New Roman" panose="02020603050405020304" pitchFamily="18" charset="0"/>
              </a:rPr>
              <a:t>Limiteaz</a:t>
            </a:r>
            <a:r>
              <a:rPr lang="ro-RO" sz="1600" dirty="0" smtClean="0">
                <a:latin typeface="Times New Roman" panose="02020603050405020304" pitchFamily="18" charset="0"/>
                <a:cs typeface="Times New Roman" panose="02020603050405020304" pitchFamily="18" charset="0"/>
              </a:rPr>
              <a:t>ă curentul de intrare astfel pornirea motorului va fi una treptată, ușoară și mai sigură.</a:t>
            </a: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Protejează motorul de deteriorări și extinde durata de viață a motorului.</a:t>
            </a: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Ajunge până la viteza maximă selectată.</a:t>
            </a:r>
            <a:endParaRPr lang="en-US" sz="1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188018" y="3976777"/>
            <a:ext cx="2991003" cy="1569660"/>
          </a:xfrm>
          <a:prstGeom prst="rect">
            <a:avLst/>
          </a:prstGeom>
          <a:noFill/>
        </p:spPr>
        <p:txBody>
          <a:bodyPr wrap="square" rtlCol="0">
            <a:spAutoFit/>
          </a:bodyPr>
          <a:lstStyle/>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Ajută la pornirea motorului ca și soft starter-ul și controlează viteza motorului.</a:t>
            </a:r>
          </a:p>
          <a:p>
            <a:pPr marL="285750" indent="-285750">
              <a:buFont typeface="Arial" panose="020B0604020202020204" pitchFamily="34" charset="0"/>
              <a:buChar char="•"/>
            </a:pPr>
            <a:r>
              <a:rPr lang="ro-RO" sz="1600" dirty="0" smtClean="0">
                <a:latin typeface="Times New Roman" panose="02020603050405020304" pitchFamily="18" charset="0"/>
                <a:cs typeface="Times New Roman" panose="02020603050405020304" pitchFamily="18" charset="0"/>
              </a:rPr>
              <a:t>Prin controlul frecvenței, se poate controla turația motorului.</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34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050"/>
                                        </p:tgtEl>
                                        <p:attrNameLst>
                                          <p:attrName>style.visibility</p:attrName>
                                        </p:attrNameLst>
                                      </p:cBhvr>
                                      <p:to>
                                        <p:strVal val="visible"/>
                                      </p:to>
                                    </p:set>
                                    <p:animEffect transition="in" filter="fade">
                                      <p:cBhvr>
                                        <p:cTn id="65" dur="1000"/>
                                        <p:tgtEl>
                                          <p:spTgt spid="2050"/>
                                        </p:tgtEl>
                                      </p:cBhvr>
                                    </p:animEffect>
                                    <p:anim calcmode="lin" valueType="num">
                                      <p:cBhvr>
                                        <p:cTn id="66" dur="1000" fill="hold"/>
                                        <p:tgtEl>
                                          <p:spTgt spid="2050"/>
                                        </p:tgtEl>
                                        <p:attrNameLst>
                                          <p:attrName>ppt_x</p:attrName>
                                        </p:attrNameLst>
                                      </p:cBhvr>
                                      <p:tavLst>
                                        <p:tav tm="0">
                                          <p:val>
                                            <p:strVal val="#ppt_x"/>
                                          </p:val>
                                        </p:tav>
                                        <p:tav tm="100000">
                                          <p:val>
                                            <p:strVal val="#ppt_x"/>
                                          </p:val>
                                        </p:tav>
                                      </p:tavLst>
                                    </p:anim>
                                    <p:anim calcmode="lin" valueType="num">
                                      <p:cBhvr>
                                        <p:cTn id="67" dur="1000" fill="hold"/>
                                        <p:tgtEl>
                                          <p:spTgt spid="205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000"/>
                                        <p:tgtEl>
                                          <p:spTgt spid="3"/>
                                        </p:tgtEl>
                                      </p:cBhvr>
                                    </p:animEffect>
                                    <p:anim calcmode="lin" valueType="num">
                                      <p:cBhvr>
                                        <p:cTn id="71" dur="1000" fill="hold"/>
                                        <p:tgtEl>
                                          <p:spTgt spid="3"/>
                                        </p:tgtEl>
                                        <p:attrNameLst>
                                          <p:attrName>ppt_x</p:attrName>
                                        </p:attrNameLst>
                                      </p:cBhvr>
                                      <p:tavLst>
                                        <p:tav tm="0">
                                          <p:val>
                                            <p:strVal val="#ppt_x"/>
                                          </p:val>
                                        </p:tav>
                                        <p:tav tm="100000">
                                          <p:val>
                                            <p:strVal val="#ppt_x"/>
                                          </p:val>
                                        </p:tav>
                                      </p:tavLst>
                                    </p:anim>
                                    <p:anim calcmode="lin" valueType="num">
                                      <p:cBhvr>
                                        <p:cTn id="7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5" grpId="0"/>
      <p:bldP spid="7" grpId="0"/>
      <p:bldP spid="9"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5</a:t>
            </a:fld>
            <a:endParaRPr lang="en-US"/>
          </a:p>
        </p:txBody>
      </p:sp>
      <p:sp>
        <p:nvSpPr>
          <p:cNvPr id="3" name="TextBox 2"/>
          <p:cNvSpPr txBox="1"/>
          <p:nvPr/>
        </p:nvSpPr>
        <p:spPr>
          <a:xfrm>
            <a:off x="4942936" y="0"/>
            <a:ext cx="2053087" cy="584775"/>
          </a:xfrm>
          <a:prstGeom prst="rect">
            <a:avLst/>
          </a:prstGeom>
          <a:noFill/>
        </p:spPr>
        <p:txBody>
          <a:bodyPr wrap="square" rtlCol="0">
            <a:spAutoFit/>
          </a:bodyPr>
          <a:lstStyle/>
          <a:p>
            <a:r>
              <a:rPr lang="ro-RO" sz="3200" dirty="0" smtClean="0">
                <a:latin typeface="Times New Roman" panose="02020603050405020304" pitchFamily="18" charset="0"/>
                <a:cs typeface="Times New Roman" panose="02020603050405020304" pitchFamily="18" charset="0"/>
              </a:rPr>
              <a:t>Soft Starter</a:t>
            </a:r>
            <a:endParaRPr lang="en-US"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8522" y="3056769"/>
            <a:ext cx="2186960" cy="29159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8522" y="529150"/>
            <a:ext cx="2186960" cy="29159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6" y="648783"/>
            <a:ext cx="4568952" cy="2796314"/>
          </a:xfrm>
          <a:prstGeom prst="rect">
            <a:avLst/>
          </a:prstGeom>
        </p:spPr>
      </p:pic>
      <p:sp>
        <p:nvSpPr>
          <p:cNvPr id="8" name="TextBox 7"/>
          <p:cNvSpPr txBox="1"/>
          <p:nvPr/>
        </p:nvSpPr>
        <p:spPr>
          <a:xfrm>
            <a:off x="4907915" y="1014543"/>
            <a:ext cx="4237640" cy="1477328"/>
          </a:xfrm>
          <a:prstGeom prst="rect">
            <a:avLst/>
          </a:prstGeom>
          <a:noFill/>
        </p:spPr>
        <p:txBody>
          <a:bodyPr wrap="square" rtlCol="0">
            <a:spAutoFit/>
          </a:bodyPr>
          <a:lstStyle/>
          <a:p>
            <a:pPr marL="285750" indent="-285750">
              <a:buFont typeface="Arial" panose="020B0604020202020204" pitchFamily="34" charset="0"/>
              <a:buChar char="•"/>
            </a:pPr>
            <a:r>
              <a:rPr lang="ro-RO" dirty="0" smtClean="0">
                <a:latin typeface="Times New Roman" panose="02020603050405020304" pitchFamily="18" charset="0"/>
                <a:cs typeface="Times New Roman" panose="02020603050405020304" pitchFamily="18" charset="0"/>
              </a:rPr>
              <a:t>   Partea constructivă principală dintr-un Soft Starter este TRIAC-ul care este menit să limiteze tensiunea aplicată la motor. TRIAC-ul este format din doi tiristori spate în spate. </a:t>
            </a: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a:stretch>
            <a:fillRect/>
          </a:stretch>
        </p:blipFill>
        <p:spPr>
          <a:xfrm>
            <a:off x="85996" y="3056770"/>
            <a:ext cx="4568952" cy="2915947"/>
          </a:xfrm>
          <a:prstGeom prst="rect">
            <a:avLst/>
          </a:prstGeom>
        </p:spPr>
      </p:pic>
      <p:sp>
        <p:nvSpPr>
          <p:cNvPr id="10" name="TextBox 9"/>
          <p:cNvSpPr txBox="1"/>
          <p:nvPr/>
        </p:nvSpPr>
        <p:spPr>
          <a:xfrm>
            <a:off x="4942935" y="2734056"/>
            <a:ext cx="4202619" cy="1477328"/>
          </a:xfrm>
          <a:prstGeom prst="rect">
            <a:avLst/>
          </a:prstGeom>
          <a:noFill/>
        </p:spPr>
        <p:txBody>
          <a:bodyPr wrap="square" rtlCol="0">
            <a:spAutoFit/>
          </a:bodyPr>
          <a:lstStyle/>
          <a:p>
            <a:pPr marL="285750" indent="-285750">
              <a:buFont typeface="Arial" panose="020B0604020202020204" pitchFamily="34" charset="0"/>
              <a:buChar char="•"/>
            </a:pPr>
            <a:r>
              <a:rPr lang="ro-RO" dirty="0" smtClean="0">
                <a:latin typeface="Times New Roman" panose="02020603050405020304" pitchFamily="18" charset="0"/>
                <a:cs typeface="Times New Roman" panose="02020603050405020304" pitchFamily="18" charset="0"/>
              </a:rPr>
              <a:t>   Când se dă un impuls la gate-ul (poarta) TRIAC-ului, curentul poate trece prin acesta mergând spre motor.</a:t>
            </a:r>
          </a:p>
          <a:p>
            <a:pPr marL="285750" indent="-285750">
              <a:buFont typeface="Arial" panose="020B0604020202020204" pitchFamily="34" charset="0"/>
              <a:buChar char="•"/>
            </a:pPr>
            <a:r>
              <a:rPr lang="ro-RO" dirty="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  Impulsurile de curent se dau în funcție de timpul de rampă setat.</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942935" y="4514742"/>
            <a:ext cx="4202619" cy="923330"/>
          </a:xfrm>
          <a:prstGeom prst="rect">
            <a:avLst/>
          </a:prstGeom>
          <a:noFill/>
        </p:spPr>
        <p:txBody>
          <a:bodyPr wrap="square" rtlCol="0">
            <a:spAutoFit/>
          </a:bodyPr>
          <a:lstStyle/>
          <a:p>
            <a:pPr marL="285750" indent="-285750">
              <a:buFont typeface="Arial" panose="020B0604020202020204" pitchFamily="34" charset="0"/>
              <a:buChar char="•"/>
            </a:pPr>
            <a:r>
              <a:rPr lang="ro-RO" dirty="0" smtClean="0"/>
              <a:t>După pornirea motorului prin Soft Starter prin intermediul contactorului intern se trece pe sistemul de bypass.   </a:t>
            </a:r>
            <a:endParaRPr lang="en-US" dirty="0"/>
          </a:p>
        </p:txBody>
      </p:sp>
    </p:spTree>
    <p:extLst>
      <p:ext uri="{BB962C8B-B14F-4D97-AF65-F5344CB8AC3E}">
        <p14:creationId xmlns:p14="http://schemas.microsoft.com/office/powerpoint/2010/main" val="15981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6</a:t>
            </a:fld>
            <a:endParaRPr lang="en-US"/>
          </a:p>
        </p:txBody>
      </p:sp>
      <p:grpSp>
        <p:nvGrpSpPr>
          <p:cNvPr id="10" name="Group 9"/>
          <p:cNvGrpSpPr/>
          <p:nvPr/>
        </p:nvGrpSpPr>
        <p:grpSpPr>
          <a:xfrm>
            <a:off x="1532685" y="843384"/>
            <a:ext cx="9293812" cy="5341271"/>
            <a:chOff x="1505253" y="788520"/>
            <a:chExt cx="9293812" cy="5341271"/>
          </a:xfrm>
        </p:grpSpPr>
        <p:pic>
          <p:nvPicPr>
            <p:cNvPr id="4" name="Picture 3"/>
            <p:cNvPicPr>
              <a:picLocks noChangeAspect="1"/>
            </p:cNvPicPr>
            <p:nvPr/>
          </p:nvPicPr>
          <p:blipFill>
            <a:blip r:embed="rId2"/>
            <a:stretch>
              <a:fillRect/>
            </a:stretch>
          </p:blipFill>
          <p:spPr>
            <a:xfrm>
              <a:off x="1505253" y="788520"/>
              <a:ext cx="9293812" cy="5341271"/>
            </a:xfrm>
            <a:prstGeom prst="rect">
              <a:avLst/>
            </a:prstGeom>
          </p:spPr>
        </p:pic>
        <p:pic>
          <p:nvPicPr>
            <p:cNvPr id="9" name="Picture 8"/>
            <p:cNvPicPr>
              <a:picLocks noChangeAspect="1"/>
            </p:cNvPicPr>
            <p:nvPr/>
          </p:nvPicPr>
          <p:blipFill>
            <a:blip r:embed="rId3"/>
            <a:stretch>
              <a:fillRect/>
            </a:stretch>
          </p:blipFill>
          <p:spPr>
            <a:xfrm>
              <a:off x="8415495" y="995137"/>
              <a:ext cx="1966130" cy="807790"/>
            </a:xfrm>
            <a:prstGeom prst="rect">
              <a:avLst/>
            </a:prstGeom>
          </p:spPr>
        </p:pic>
      </p:grpSp>
      <p:sp>
        <p:nvSpPr>
          <p:cNvPr id="11" name="TextBox 10"/>
          <p:cNvSpPr txBox="1"/>
          <p:nvPr/>
        </p:nvSpPr>
        <p:spPr>
          <a:xfrm>
            <a:off x="0" y="39819"/>
            <a:ext cx="3478227" cy="83099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Testare</a:t>
            </a:r>
            <a:r>
              <a:rPr lang="en-US" sz="2400" dirty="0" smtClean="0">
                <a:latin typeface="Times New Roman" panose="02020603050405020304" pitchFamily="18" charset="0"/>
                <a:cs typeface="Times New Roman" panose="02020603050405020304" pitchFamily="18" charset="0"/>
              </a:rPr>
              <a:t> Soft Starter 1301A </a:t>
            </a:r>
          </a:p>
          <a:p>
            <a:r>
              <a:rPr lang="en-US" sz="2400" dirty="0" smtClean="0">
                <a:latin typeface="Times New Roman" panose="02020603050405020304" pitchFamily="18" charset="0"/>
                <a:cs typeface="Times New Roman" panose="02020603050405020304" pitchFamily="18" charset="0"/>
              </a:rPr>
              <a:t>Data: 14.01.2021</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398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7</a:t>
            </a:fld>
            <a:endParaRPr lang="en-US"/>
          </a:p>
        </p:txBody>
      </p:sp>
      <p:sp>
        <p:nvSpPr>
          <p:cNvPr id="3" name="TextBox 2"/>
          <p:cNvSpPr txBox="1"/>
          <p:nvPr/>
        </p:nvSpPr>
        <p:spPr>
          <a:xfrm>
            <a:off x="3950208" y="0"/>
            <a:ext cx="4517136" cy="584775"/>
          </a:xfrm>
          <a:prstGeom prst="rect">
            <a:avLst/>
          </a:prstGeom>
          <a:noFill/>
        </p:spPr>
        <p:txBody>
          <a:bodyPr wrap="square" rtlCol="0">
            <a:spAutoFit/>
          </a:bodyPr>
          <a:lstStyle/>
          <a:p>
            <a:r>
              <a:rPr lang="en-US" sz="3200" dirty="0" err="1" smtClean="0">
                <a:latin typeface="Times New Roman" panose="02020603050405020304" pitchFamily="18" charset="0"/>
                <a:cs typeface="Times New Roman" panose="02020603050405020304" pitchFamily="18" charset="0"/>
              </a:rPr>
              <a:t>Convertizor</a:t>
            </a:r>
            <a:r>
              <a:rPr lang="en-US" sz="3200" dirty="0" smtClean="0">
                <a:latin typeface="Times New Roman" panose="02020603050405020304" pitchFamily="18" charset="0"/>
                <a:cs typeface="Times New Roman" panose="02020603050405020304" pitchFamily="18" charset="0"/>
              </a:rPr>
              <a:t> de </a:t>
            </a:r>
            <a:r>
              <a:rPr lang="en-US" sz="3200" dirty="0" err="1" smtClean="0">
                <a:latin typeface="Times New Roman" panose="02020603050405020304" pitchFamily="18" charset="0"/>
                <a:cs typeface="Times New Roman" panose="02020603050405020304" pitchFamily="18" charset="0"/>
              </a:rPr>
              <a:t>frecven</a:t>
            </a:r>
            <a:r>
              <a:rPr lang="ro-RO" sz="3200" dirty="0" smtClean="0">
                <a:latin typeface="Times New Roman" panose="02020603050405020304" pitchFamily="18" charset="0"/>
                <a:cs typeface="Times New Roman" panose="02020603050405020304" pitchFamily="18" charset="0"/>
              </a:rPr>
              <a:t>ță</a:t>
            </a:r>
            <a:endParaRPr lang="en-US"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1185" y="584774"/>
            <a:ext cx="2612826" cy="3483767"/>
          </a:xfrm>
          <a:prstGeom prst="rect">
            <a:avLst/>
          </a:prstGeom>
        </p:spPr>
      </p:pic>
      <p:sp>
        <p:nvSpPr>
          <p:cNvPr id="7" name="TextBox 6"/>
          <p:cNvSpPr txBox="1"/>
          <p:nvPr/>
        </p:nvSpPr>
        <p:spPr>
          <a:xfrm>
            <a:off x="4577362" y="638399"/>
            <a:ext cx="4621227" cy="1477328"/>
          </a:xfrm>
          <a:prstGeom prst="rect">
            <a:avLst/>
          </a:prstGeom>
          <a:noFill/>
        </p:spPr>
        <p:txBody>
          <a:bodyPr wrap="square" rtlCol="0">
            <a:spAutoFit/>
          </a:bodyPr>
          <a:lstStyle/>
          <a:p>
            <a:pPr marL="285750" indent="-285750">
              <a:buFont typeface="Arial" panose="020B0604020202020204" pitchFamily="34" charset="0"/>
              <a:buChar char="•"/>
            </a:pPr>
            <a:r>
              <a:rPr lang="ro-RO"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Ajust</a:t>
            </a:r>
            <a:r>
              <a:rPr lang="ro-RO" dirty="0" smtClean="0">
                <a:latin typeface="Times New Roman" panose="02020603050405020304" pitchFamily="18" charset="0"/>
                <a:cs typeface="Times New Roman" panose="02020603050405020304" pitchFamily="18" charset="0"/>
              </a:rPr>
              <a:t>ând frecvența motorului, putem controla turația. Pentru a face asta, Convertizorul de frecvență schimbă semnalul de două ori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Curent</a:t>
            </a:r>
            <a:r>
              <a:rPr lang="en-US" dirty="0" smtClean="0">
                <a:latin typeface="Times New Roman" panose="02020603050405020304" pitchFamily="18" charset="0"/>
                <a:cs typeface="Times New Roman" panose="02020603050405020304" pitchFamily="18" charset="0"/>
              </a:rPr>
              <a:t> alternative – </a:t>
            </a:r>
            <a:r>
              <a:rPr lang="en-US" dirty="0" err="1" smtClean="0">
                <a:latin typeface="Times New Roman" panose="02020603050405020304" pitchFamily="18" charset="0"/>
                <a:cs typeface="Times New Roman" panose="02020603050405020304" pitchFamily="18" charset="0"/>
              </a:rPr>
              <a:t>Curent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continuu</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ro-RO"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Current alternative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4774"/>
            <a:ext cx="4568952" cy="2915947"/>
          </a:xfrm>
          <a:prstGeom prst="rect">
            <a:avLst/>
          </a:prstGeom>
        </p:spPr>
      </p:pic>
      <p:pic>
        <p:nvPicPr>
          <p:cNvPr id="10" name="Picture 9"/>
          <p:cNvPicPr>
            <a:picLocks noChangeAspect="1"/>
          </p:cNvPicPr>
          <p:nvPr/>
        </p:nvPicPr>
        <p:blipFill>
          <a:blip r:embed="rId4"/>
          <a:stretch>
            <a:fillRect/>
          </a:stretch>
        </p:blipFill>
        <p:spPr>
          <a:xfrm>
            <a:off x="4887151" y="4069894"/>
            <a:ext cx="6896860" cy="2390744"/>
          </a:xfrm>
          <a:prstGeom prst="rect">
            <a:avLst/>
          </a:prstGeom>
        </p:spPr>
      </p:pic>
      <p:sp>
        <p:nvSpPr>
          <p:cNvPr id="11" name="TextBox 10"/>
          <p:cNvSpPr txBox="1"/>
          <p:nvPr/>
        </p:nvSpPr>
        <p:spPr>
          <a:xfrm>
            <a:off x="68794" y="4388103"/>
            <a:ext cx="4439772" cy="1754326"/>
          </a:xfrm>
          <a:prstGeom prst="rect">
            <a:avLst/>
          </a:prstGeom>
          <a:noFill/>
        </p:spPr>
        <p:txBody>
          <a:bodyPr wrap="square" rtlCol="0">
            <a:spAutoFit/>
          </a:bodyPr>
          <a:lstStyle/>
          <a:p>
            <a:pPr marL="285750" indent="-285750">
              <a:buFont typeface="Arial" panose="020B0604020202020204" pitchFamily="34" charset="0"/>
              <a:buChar char="•"/>
            </a:pPr>
            <a:r>
              <a:rPr lang="ro-RO" dirty="0" smtClean="0">
                <a:latin typeface="Times New Roman" panose="02020603050405020304" pitchFamily="18" charset="0"/>
                <a:cs typeface="Times New Roman" panose="02020603050405020304" pitchFamily="18" charset="0"/>
              </a:rPr>
              <a:t>   În </a:t>
            </a:r>
            <a:r>
              <a:rPr lang="ro-RO" dirty="0">
                <a:latin typeface="Times New Roman" panose="02020603050405020304" pitchFamily="18" charset="0"/>
                <a:cs typeface="Times New Roman" panose="02020603050405020304" pitchFamily="18" charset="0"/>
              </a:rPr>
              <a:t>final, cu ajutorul invertorului putem transforma semnalul de curent coninuu în curent alternativ. Acest lucru este realizabil prin programarea unor perechi de porți IGBT în funcție de cele trei faze.</a:t>
            </a:r>
          </a:p>
          <a:p>
            <a:endParaRPr lang="en-US" dirty="0"/>
          </a:p>
        </p:txBody>
      </p:sp>
      <p:sp>
        <p:nvSpPr>
          <p:cNvPr id="12" name="TextBox 11"/>
          <p:cNvSpPr txBox="1"/>
          <p:nvPr/>
        </p:nvSpPr>
        <p:spPr>
          <a:xfrm>
            <a:off x="68795" y="3500721"/>
            <a:ext cx="4439772" cy="923330"/>
          </a:xfrm>
          <a:prstGeom prst="rect">
            <a:avLst/>
          </a:prstGeom>
          <a:noFill/>
        </p:spPr>
        <p:txBody>
          <a:bodyPr wrap="square" rtlCol="0">
            <a:spAutoFit/>
          </a:bodyPr>
          <a:lstStyle/>
          <a:p>
            <a:pPr marL="285750" indent="-285750">
              <a:buFont typeface="Arial" panose="020B0604020202020204" pitchFamily="34" charset="0"/>
              <a:buChar char="•"/>
            </a:pPr>
            <a:r>
              <a:rPr lang="ro-RO" dirty="0">
                <a:latin typeface="Times New Roman" panose="02020603050405020304" pitchFamily="18" charset="0"/>
                <a:cs typeface="Times New Roman" panose="02020603050405020304" pitchFamily="18" charset="0"/>
              </a:rPr>
              <a:t>Prin intermediul unui condensator putem filtra semnalul, pentru a îl netezii.</a:t>
            </a:r>
          </a:p>
          <a:p>
            <a:endParaRPr lang="en-US" dirty="0"/>
          </a:p>
        </p:txBody>
      </p:sp>
      <p:sp>
        <p:nvSpPr>
          <p:cNvPr id="13" name="TextBox 12"/>
          <p:cNvSpPr txBox="1"/>
          <p:nvPr/>
        </p:nvSpPr>
        <p:spPr>
          <a:xfrm>
            <a:off x="4591063" y="2169351"/>
            <a:ext cx="4593823" cy="1477328"/>
          </a:xfrm>
          <a:prstGeom prst="rect">
            <a:avLst/>
          </a:prstGeom>
          <a:noFill/>
        </p:spPr>
        <p:txBody>
          <a:bodyPr wrap="square" rtlCol="0">
            <a:spAutoFit/>
          </a:bodyPr>
          <a:lstStyle/>
          <a:p>
            <a:pPr marL="285750" indent="-285750">
              <a:buFont typeface="Arial" panose="020B0604020202020204" pitchFamily="34" charset="0"/>
              <a:buChar char="•"/>
            </a:pPr>
            <a:r>
              <a:rPr lang="ro-RO"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intermediul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unui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redresor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curentul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alternativ</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transforma</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în curent continuu. Redresorul este format din diode,astfel curentul poate să meargă doar într-o singură direcție.</a:t>
            </a:r>
            <a:endParaRPr lang="en-US" dirty="0"/>
          </a:p>
        </p:txBody>
      </p:sp>
    </p:spTree>
    <p:extLst>
      <p:ext uri="{BB962C8B-B14F-4D97-AF65-F5344CB8AC3E}">
        <p14:creationId xmlns:p14="http://schemas.microsoft.com/office/powerpoint/2010/main" val="339295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8</a:t>
            </a:fld>
            <a:endParaRPr lang="en-US"/>
          </a:p>
        </p:txBody>
      </p:sp>
      <p:pic>
        <p:nvPicPr>
          <p:cNvPr id="3" name="IMG_967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8506"/>
            <a:ext cx="2467080" cy="3328004"/>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7080" y="1544653"/>
            <a:ext cx="2495064" cy="3326753"/>
          </a:xfrm>
          <a:prstGeom prst="rect">
            <a:avLst/>
          </a:prstGeom>
        </p:spPr>
      </p:pic>
      <p:sp>
        <p:nvSpPr>
          <p:cNvPr id="5" name="TextBox 4"/>
          <p:cNvSpPr txBox="1"/>
          <p:nvPr/>
        </p:nvSpPr>
        <p:spPr>
          <a:xfrm>
            <a:off x="0" y="250166"/>
            <a:ext cx="6402906"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Montarea</a:t>
            </a:r>
            <a:r>
              <a:rPr lang="en-US" dirty="0" smtClean="0">
                <a:latin typeface="Times New Roman" panose="02020603050405020304" pitchFamily="18" charset="0"/>
                <a:cs typeface="Times New Roman" panose="02020603050405020304" pitchFamily="18" charset="0"/>
              </a:rPr>
              <a:t> </a:t>
            </a:r>
            <a:r>
              <a:rPr lang="ro-RO" dirty="0" smtClean="0">
                <a:latin typeface="Times New Roman" panose="02020603050405020304" pitchFamily="18" charset="0"/>
                <a:cs typeface="Times New Roman" panose="02020603050405020304" pitchFamily="18" charset="0"/>
              </a:rPr>
              <a:t>și setarea unui Convertizor de frecvență standard ABB </a:t>
            </a:r>
            <a:r>
              <a:rPr lang="en-US" smtClean="0"/>
              <a:t>A</a:t>
            </a:r>
            <a:r>
              <a:rPr lang="ro-RO"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619498"/>
            <a:ext cx="4796287" cy="1200329"/>
          </a:xfrm>
          <a:prstGeom prst="rect">
            <a:avLst/>
          </a:prstGeom>
          <a:noFill/>
        </p:spPr>
        <p:txBody>
          <a:bodyPr wrap="square" rtlCol="0">
            <a:spAutoFit/>
          </a:bodyPr>
          <a:lstStyle/>
          <a:p>
            <a:r>
              <a:rPr lang="ro-RO" dirty="0" smtClean="0">
                <a:latin typeface="Times New Roman" panose="02020603050405020304" pitchFamily="18" charset="0"/>
                <a:cs typeface="Times New Roman" panose="02020603050405020304" pitchFamily="18" charset="0"/>
              </a:rPr>
              <a:t>Două metode de pornire pe convertizor</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Hand-Auto </a:t>
            </a:r>
            <a:r>
              <a:rPr lang="ro-MD"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prin</a:t>
            </a:r>
            <a:r>
              <a:rPr lang="en-US" dirty="0" smtClean="0">
                <a:latin typeface="Times New Roman" panose="02020603050405020304" pitchFamily="18" charset="0"/>
                <a:cs typeface="Times New Roman" panose="02020603050405020304" pitchFamily="18" charset="0"/>
              </a:rPr>
              <a:t> </a:t>
            </a:r>
            <a:r>
              <a:rPr lang="ro-MD" dirty="0" smtClean="0">
                <a:latin typeface="Times New Roman" panose="02020603050405020304" pitchFamily="18" charset="0"/>
                <a:cs typeface="Times New Roman" panose="02020603050405020304" pitchFamily="18" charset="0"/>
              </a:rPr>
              <a:t>On/Off switch</a:t>
            </a:r>
            <a:endParaRPr lang="ro-RO"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o-RO" dirty="0" smtClean="0">
                <a:latin typeface="Times New Roman" panose="02020603050405020304" pitchFamily="18" charset="0"/>
                <a:cs typeface="Times New Roman" panose="02020603050405020304" pitchFamily="18" charset="0"/>
              </a:rPr>
              <a:t>3 Wire Start = prin 0/1/Start switch</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6"/>
          <a:stretch>
            <a:fillRect/>
          </a:stretch>
        </p:blipFill>
        <p:spPr>
          <a:xfrm>
            <a:off x="7398917" y="82276"/>
            <a:ext cx="4385094" cy="4852073"/>
          </a:xfrm>
          <a:prstGeom prst="rect">
            <a:avLst/>
          </a:prstGeom>
        </p:spPr>
      </p:pic>
      <p:pic>
        <p:nvPicPr>
          <p:cNvPr id="8" name="Picture 7"/>
          <p:cNvPicPr>
            <a:picLocks noChangeAspect="1"/>
          </p:cNvPicPr>
          <p:nvPr/>
        </p:nvPicPr>
        <p:blipFill>
          <a:blip r:embed="rId7"/>
          <a:stretch>
            <a:fillRect/>
          </a:stretch>
        </p:blipFill>
        <p:spPr>
          <a:xfrm>
            <a:off x="-8431" y="4931867"/>
            <a:ext cx="6712374" cy="1926133"/>
          </a:xfrm>
          <a:prstGeom prst="rect">
            <a:avLst/>
          </a:prstGeom>
        </p:spPr>
      </p:pic>
      <p:pic>
        <p:nvPicPr>
          <p:cNvPr id="11" name="Picture 10"/>
          <p:cNvPicPr>
            <a:picLocks noChangeAspect="1"/>
          </p:cNvPicPr>
          <p:nvPr/>
        </p:nvPicPr>
        <p:blipFill>
          <a:blip r:embed="rId8"/>
          <a:stretch>
            <a:fillRect/>
          </a:stretch>
        </p:blipFill>
        <p:spPr>
          <a:xfrm>
            <a:off x="6703943" y="4936831"/>
            <a:ext cx="5080068" cy="1921591"/>
          </a:xfrm>
          <a:prstGeom prst="rect">
            <a:avLst/>
          </a:prstGeom>
        </p:spPr>
      </p:pic>
      <p:sp>
        <p:nvSpPr>
          <p:cNvPr id="12" name="TextBox 11"/>
          <p:cNvSpPr txBox="1"/>
          <p:nvPr/>
        </p:nvSpPr>
        <p:spPr>
          <a:xfrm>
            <a:off x="4962144" y="1085003"/>
            <a:ext cx="2682815" cy="1477328"/>
          </a:xfrm>
          <a:prstGeom prst="rect">
            <a:avLst/>
          </a:prstGeom>
          <a:noFill/>
        </p:spPr>
        <p:txBody>
          <a:bodyPr wrap="square" rtlCol="0">
            <a:spAutoFit/>
          </a:bodyPr>
          <a:lstStyle/>
          <a:p>
            <a:r>
              <a:rPr lang="ro-MD" dirty="0" smtClean="0"/>
              <a:t>   </a:t>
            </a:r>
            <a:r>
              <a:rPr lang="ro-MD" dirty="0" smtClean="0">
                <a:latin typeface="Times New Roman" panose="02020603050405020304" pitchFamily="18" charset="0"/>
                <a:cs typeface="Times New Roman" panose="02020603050405020304" pitchFamily="18" charset="0"/>
              </a:rPr>
              <a:t>Comparare economică pentru instalarea unei porniri directe și convertizor de frecvență  în SinaSave.</a:t>
            </a:r>
            <a:endParaRPr lang="en-US" dirty="0">
              <a:latin typeface="Times New Roman" panose="02020603050405020304" pitchFamily="18" charset="0"/>
              <a:cs typeface="Times New Roman" panose="02020603050405020304" pitchFamily="18" charset="0"/>
            </a:endParaRPr>
          </a:p>
        </p:txBody>
      </p:sp>
      <p:cxnSp>
        <p:nvCxnSpPr>
          <p:cNvPr id="14" name="Straight Connector 13"/>
          <p:cNvCxnSpPr>
            <a:endCxn id="12" idx="0"/>
          </p:cNvCxnSpPr>
          <p:nvPr/>
        </p:nvCxnSpPr>
        <p:spPr>
          <a:xfrm>
            <a:off x="6303552" y="0"/>
            <a:ext cx="0" cy="1085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0"/>
          </p:cNvCxnSpPr>
          <p:nvPr/>
        </p:nvCxnSpPr>
        <p:spPr>
          <a:xfrm flipH="1">
            <a:off x="4962144" y="1085003"/>
            <a:ext cx="1341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2" idx="1"/>
          </p:cNvCxnSpPr>
          <p:nvPr/>
        </p:nvCxnSpPr>
        <p:spPr>
          <a:xfrm>
            <a:off x="4962143" y="1085003"/>
            <a:ext cx="1" cy="7386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54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anim calcmode="lin" valueType="num">
                                      <p:cBhvr>
                                        <p:cTn id="59" dur="1000" fill="hold"/>
                                        <p:tgtEl>
                                          <p:spTgt spid="8"/>
                                        </p:tgtEl>
                                        <p:attrNameLst>
                                          <p:attrName>ppt_x</p:attrName>
                                        </p:attrNameLst>
                                      </p:cBhvr>
                                      <p:tavLst>
                                        <p:tav tm="0">
                                          <p:val>
                                            <p:strVal val="#ppt_x"/>
                                          </p:val>
                                        </p:tav>
                                        <p:tav tm="100000">
                                          <p:val>
                                            <p:strVal val="#ppt_x"/>
                                          </p:val>
                                        </p:tav>
                                      </p:tavLst>
                                    </p:anim>
                                    <p:anim calcmode="lin" valueType="num">
                                      <p:cBhvr>
                                        <p:cTn id="6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28049">
                <p:cTn id="67" fill="hold" display="0">
                  <p:stCondLst>
                    <p:cond delay="indefinite"/>
                  </p:stCondLst>
                </p:cTn>
                <p:tgtEl>
                  <p:spTgt spid="3"/>
                </p:tgtEl>
              </p:cMediaNode>
            </p:video>
          </p:childTnLst>
        </p:cTn>
      </p:par>
    </p:tnLst>
    <p:bldLst>
      <p:bldP spid="5" grpId="0"/>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BA11C1F-895A-4EC5-B0D8-3B8D37E7CCAC}" type="slidenum">
              <a:rPr lang="en-US" smtClean="0"/>
              <a:t>9</a:t>
            </a:fld>
            <a:endParaRPr lang="en-US"/>
          </a:p>
        </p:txBody>
      </p:sp>
      <p:pic>
        <p:nvPicPr>
          <p:cNvPr id="3" name="Picture 2"/>
          <p:cNvPicPr>
            <a:picLocks noChangeAspect="1"/>
          </p:cNvPicPr>
          <p:nvPr/>
        </p:nvPicPr>
        <p:blipFill>
          <a:blip r:embed="rId2"/>
          <a:stretch>
            <a:fillRect/>
          </a:stretch>
        </p:blipFill>
        <p:spPr>
          <a:xfrm>
            <a:off x="3200399" y="0"/>
            <a:ext cx="8583612" cy="6858000"/>
          </a:xfrm>
          <a:prstGeom prst="rect">
            <a:avLst/>
          </a:prstGeom>
        </p:spPr>
      </p:pic>
      <p:sp>
        <p:nvSpPr>
          <p:cNvPr id="4" name="TextBox 3"/>
          <p:cNvSpPr txBox="1"/>
          <p:nvPr/>
        </p:nvSpPr>
        <p:spPr>
          <a:xfrm>
            <a:off x="-1" y="377747"/>
            <a:ext cx="3200399" cy="1846659"/>
          </a:xfrm>
          <a:prstGeom prst="rect">
            <a:avLst/>
          </a:prstGeom>
          <a:noFill/>
        </p:spPr>
        <p:txBody>
          <a:bodyPr wrap="square" rtlCol="0">
            <a:spAutoFit/>
          </a:bodyPr>
          <a:lstStyle/>
          <a:p>
            <a:pPr algn="ctr"/>
            <a:r>
              <a:rPr lang="ro-RO" sz="3200" dirty="0" smtClean="0">
                <a:latin typeface="Times New Roman" panose="02020603050405020304" pitchFamily="18" charset="0"/>
                <a:cs typeface="Times New Roman" panose="02020603050405020304" pitchFamily="18" charset="0"/>
              </a:rPr>
              <a:t>Schemă electrică în Simaris design pentru</a:t>
            </a:r>
            <a:r>
              <a:rPr lang="en-US" sz="3200" dirty="0" smtClean="0">
                <a:latin typeface="Times New Roman" panose="02020603050405020304" pitchFamily="18" charset="0"/>
                <a:cs typeface="Times New Roman" panose="02020603050405020304" pitchFamily="18" charset="0"/>
              </a:rPr>
              <a:t>:</a:t>
            </a:r>
            <a:r>
              <a:rPr lang="ro-RO" sz="3200"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gn="ct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854196" y="5601498"/>
            <a:ext cx="457200" cy="369332"/>
          </a:xfrm>
          <a:prstGeom prst="rect">
            <a:avLst/>
          </a:prstGeom>
          <a:noFill/>
        </p:spPr>
        <p:txBody>
          <a:bodyPr wrap="square" rtlCol="0">
            <a:spAutoFit/>
          </a:bodyPr>
          <a:lstStyle/>
          <a:p>
            <a:r>
              <a:rPr lang="ro-RO"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422392" y="5603385"/>
            <a:ext cx="384048" cy="369332"/>
          </a:xfrm>
          <a:prstGeom prst="rect">
            <a:avLst/>
          </a:prstGeom>
          <a:noFill/>
        </p:spPr>
        <p:txBody>
          <a:bodyPr wrap="square" rtlCol="0">
            <a:spAutoFit/>
          </a:bodyPr>
          <a:lstStyle/>
          <a:p>
            <a:r>
              <a:rPr lang="ro-RO"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304753" y="5601498"/>
            <a:ext cx="374904" cy="369332"/>
          </a:xfrm>
          <a:prstGeom prst="rect">
            <a:avLst/>
          </a:prstGeom>
          <a:noFill/>
        </p:spPr>
        <p:txBody>
          <a:bodyPr wrap="square" rtlCol="0">
            <a:spAutoFit/>
          </a:bodyPr>
          <a:lstStyle/>
          <a:p>
            <a:r>
              <a:rPr lang="ro-RO"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9700482" y="5601498"/>
            <a:ext cx="420624" cy="369332"/>
          </a:xfrm>
          <a:prstGeom prst="rect">
            <a:avLst/>
          </a:prstGeom>
          <a:noFill/>
        </p:spPr>
        <p:txBody>
          <a:bodyPr wrap="square" rtlCol="0">
            <a:spAutoFit/>
          </a:bodyPr>
          <a:lstStyle/>
          <a:p>
            <a:r>
              <a:rPr lang="ro-RO"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0" y="1874520"/>
            <a:ext cx="3200398" cy="1477328"/>
          </a:xfrm>
          <a:prstGeom prst="rect">
            <a:avLst/>
          </a:prstGeom>
          <a:noFill/>
        </p:spPr>
        <p:txBody>
          <a:bodyPr wrap="square" rtlCol="0">
            <a:spAutoFit/>
          </a:bodyPr>
          <a:lstStyle/>
          <a:p>
            <a:pPr marL="342900" indent="-342900" algn="ctr">
              <a:buFont typeface="+mj-lt"/>
              <a:buAutoNum type="arabicPeriod"/>
            </a:pPr>
            <a:r>
              <a:rPr lang="en-US" dirty="0">
                <a:latin typeface="Times New Roman" panose="02020603050405020304" pitchFamily="18" charset="0"/>
                <a:cs typeface="Times New Roman" panose="02020603050405020304" pitchFamily="18" charset="0"/>
              </a:rPr>
              <a:t>P</a:t>
            </a:r>
            <a:r>
              <a:rPr lang="ro-RO" dirty="0">
                <a:latin typeface="Times New Roman" panose="02020603050405020304" pitchFamily="18" charset="0"/>
                <a:cs typeface="Times New Roman" panose="02020603050405020304" pitchFamily="18" charset="0"/>
              </a:rPr>
              <a:t>ornirea direct</a:t>
            </a:r>
            <a:endParaRPr lang="en-US" dirty="0">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US" dirty="0">
                <a:latin typeface="Times New Roman" panose="02020603050405020304" pitchFamily="18" charset="0"/>
                <a:cs typeface="Times New Roman" panose="02020603050405020304" pitchFamily="18" charset="0"/>
              </a:rPr>
              <a:t>P</a:t>
            </a:r>
            <a:r>
              <a:rPr lang="ro-RO" dirty="0">
                <a:latin typeface="Times New Roman" panose="02020603050405020304" pitchFamily="18" charset="0"/>
                <a:cs typeface="Times New Roman" panose="02020603050405020304" pitchFamily="18" charset="0"/>
              </a:rPr>
              <a:t>ornirea Direct On Line</a:t>
            </a:r>
            <a:endParaRPr lang="en-US" dirty="0">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US" dirty="0" err="1">
                <a:latin typeface="Times New Roman" panose="02020603050405020304" pitchFamily="18" charset="0"/>
                <a:cs typeface="Times New Roman" panose="02020603050405020304" pitchFamily="18" charset="0"/>
              </a:rPr>
              <a:t>Pornirea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Convertizor</a:t>
            </a:r>
            <a:r>
              <a:rPr lang="en-US" dirty="0">
                <a:latin typeface="Times New Roman" panose="02020603050405020304" pitchFamily="18" charset="0"/>
                <a:cs typeface="Times New Roman" panose="02020603050405020304" pitchFamily="18" charset="0"/>
              </a:rPr>
              <a:t> de </a:t>
            </a:r>
            <a:r>
              <a:rPr lang="ro-RO" dirty="0">
                <a:latin typeface="Times New Roman" panose="02020603050405020304" pitchFamily="18" charset="0"/>
                <a:cs typeface="Times New Roman" panose="02020603050405020304" pitchFamily="18" charset="0"/>
              </a:rPr>
              <a:t>F</a:t>
            </a:r>
            <a:r>
              <a:rPr lang="en-US" dirty="0" err="1">
                <a:latin typeface="Times New Roman" panose="02020603050405020304" pitchFamily="18" charset="0"/>
                <a:cs typeface="Times New Roman" panose="02020603050405020304" pitchFamily="18" charset="0"/>
              </a:rPr>
              <a:t>recven</a:t>
            </a:r>
            <a:r>
              <a:rPr lang="ro-RO" dirty="0">
                <a:latin typeface="Times New Roman" panose="02020603050405020304" pitchFamily="18" charset="0"/>
                <a:cs typeface="Times New Roman" panose="02020603050405020304" pitchFamily="18" charset="0"/>
              </a:rPr>
              <a:t>ță</a:t>
            </a:r>
          </a:p>
          <a:p>
            <a:pPr marL="342900" indent="-342900" algn="ctr">
              <a:buFont typeface="+mj-lt"/>
              <a:buAutoNum type="arabicPeriod"/>
            </a:pPr>
            <a:r>
              <a:rPr lang="ro-RO" dirty="0">
                <a:latin typeface="Times New Roman" panose="02020603050405020304" pitchFamily="18" charset="0"/>
                <a:cs typeface="Times New Roman" panose="02020603050405020304" pitchFamily="18" charset="0"/>
              </a:rPr>
              <a:t>Pornirea prin Soft Starter</a:t>
            </a:r>
            <a:endParaRPr lang="en-US" dirty="0"/>
          </a:p>
        </p:txBody>
      </p:sp>
    </p:spTree>
    <p:extLst>
      <p:ext uri="{BB962C8B-B14F-4D97-AF65-F5344CB8AC3E}">
        <p14:creationId xmlns:p14="http://schemas.microsoft.com/office/powerpoint/2010/main" val="19274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07151B"/>
      </a:dk2>
      <a:lt2>
        <a:srgbClr val="F2F3F3"/>
      </a:lt2>
      <a:accent1>
        <a:srgbClr val="1C546B"/>
      </a:accent1>
      <a:accent2>
        <a:srgbClr val="606968"/>
      </a:accent2>
      <a:accent3>
        <a:srgbClr val="8D8D35"/>
      </a:accent3>
      <a:accent4>
        <a:srgbClr val="D9A142"/>
      </a:accent4>
      <a:accent5>
        <a:srgbClr val="C47023"/>
      </a:accent5>
      <a:accent6>
        <a:srgbClr val="754D64"/>
      </a:accent6>
      <a:hlink>
        <a:srgbClr val="417E93"/>
      </a:hlink>
      <a:folHlink>
        <a:srgbClr val="A76D89"/>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12434FFF-CE4A-40FC-99FF-CA1400F2E6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1611</TotalTime>
  <Words>671</Words>
  <Application>Microsoft Office PowerPoint</Application>
  <PresentationFormat>Widescreen</PresentationFormat>
  <Paragraphs>73</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Cambria Math</vt:lpstr>
      <vt:lpstr>Century Schoolbook</vt:lpstr>
      <vt:lpstr>Corbel</vt:lpstr>
      <vt:lpstr>Times New Roman</vt:lpstr>
      <vt:lpstr>Headlines</vt:lpstr>
      <vt:lpstr>Acționarea electrică a motorului de 132kW cu 1500 RPM cu softstarter și convertizor de frecvență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Vă mulțumesc pentru atenție!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Acționarea electrică a motorului de 132kW cu 1500 cu soft</dc:title>
  <dc:creator>Razvan</dc:creator>
  <cp:lastModifiedBy>Razvan</cp:lastModifiedBy>
  <cp:revision>71</cp:revision>
  <dcterms:created xsi:type="dcterms:W3CDTF">2021-08-19T16:07:52Z</dcterms:created>
  <dcterms:modified xsi:type="dcterms:W3CDTF">2021-08-26T10:35:18Z</dcterms:modified>
</cp:coreProperties>
</file>